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14"/>
  </p:notesMasterIdLst>
  <p:sldIdLst>
    <p:sldId id="256" r:id="rId2"/>
    <p:sldId id="258" r:id="rId3"/>
    <p:sldId id="273" r:id="rId4"/>
    <p:sldId id="270" r:id="rId5"/>
    <p:sldId id="269" r:id="rId6"/>
    <p:sldId id="268" r:id="rId7"/>
    <p:sldId id="267" r:id="rId8"/>
    <p:sldId id="266" r:id="rId9"/>
    <p:sldId id="275" r:id="rId10"/>
    <p:sldId id="264" r:id="rId11"/>
    <p:sldId id="271" r:id="rId12"/>
    <p:sldId id="274" r:id="rId13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280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C27B5-6470-4ABA-97E7-136C5D5D992F}" type="datetimeFigureOut">
              <a:rPr lang="en-US" smtClean="0"/>
              <a:pPr/>
              <a:t>6/28/2017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3F7688-96C3-4D69-83BC-1D545426104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3F7688-96C3-4D69-83BC-1D545426104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3F7688-96C3-4D69-83BC-1D5454261041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46EFC3-1181-4D39-8570-766CC30D052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3F7688-96C3-4D69-83BC-1D545426104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3F7688-96C3-4D69-83BC-1D545426104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605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3F7688-96C3-4D69-83BC-1D5454261041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3F7688-96C3-4D69-83BC-1D545426104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3F7688-96C3-4D69-83BC-1D545426104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3F7688-96C3-4D69-83BC-1D5454261041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3F7688-96C3-4D69-83BC-1D545426104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CA2D8-3C76-42DA-8A75-F2C80EB2130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685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tock-illustration-23685704-abstract-background.jpg"/>
          <p:cNvPicPr>
            <a:picLocks noChangeAspect="1"/>
          </p:cNvPicPr>
          <p:nvPr/>
        </p:nvPicPr>
        <p:blipFill>
          <a:blip r:embed="rId2" cstate="print"/>
          <a:srcRect t="12397" b="13223"/>
          <a:stretch>
            <a:fillRect/>
          </a:stretch>
        </p:blipFill>
        <p:spPr>
          <a:xfrm>
            <a:off x="-76200" y="0"/>
            <a:ext cx="9220200" cy="6858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733800" y="6172200"/>
            <a:ext cx="5410200" cy="304800"/>
          </a:xfrm>
          <a:prstGeom prst="rect">
            <a:avLst/>
          </a:prstGeom>
          <a:solidFill>
            <a:srgbClr val="002E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8"/>
          <p:cNvSpPr txBox="1"/>
          <p:nvPr/>
        </p:nvSpPr>
        <p:spPr>
          <a:xfrm>
            <a:off x="4038600" y="6474023"/>
            <a:ext cx="541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dirty="0">
                <a:solidFill>
                  <a:srgbClr val="002E6D"/>
                </a:solidFill>
              </a:rPr>
              <a:t>619.546.7885 | </a:t>
            </a:r>
            <a:r>
              <a:rPr lang="en-US" sz="1400" b="0" dirty="0" err="1">
                <a:solidFill>
                  <a:srgbClr val="002E6D"/>
                </a:solidFill>
              </a:rPr>
              <a:t>NessoStrategies.com</a:t>
            </a:r>
            <a:r>
              <a:rPr lang="en-US" sz="1400" b="0" dirty="0">
                <a:solidFill>
                  <a:srgbClr val="002E6D"/>
                </a:solidFill>
              </a:rPr>
              <a:t> | </a:t>
            </a:r>
            <a:r>
              <a:rPr lang="en-US" sz="1400" b="0" dirty="0" err="1">
                <a:solidFill>
                  <a:srgbClr val="002E6D"/>
                </a:solidFill>
              </a:rPr>
              <a:t>LegalLeadershipInstitute.com</a:t>
            </a:r>
            <a:endParaRPr lang="en-US" sz="1400" b="0" dirty="0">
              <a:solidFill>
                <a:srgbClr val="002E6D"/>
              </a:solidFill>
            </a:endParaRPr>
          </a:p>
        </p:txBody>
      </p:sp>
      <p:pic>
        <p:nvPicPr>
          <p:cNvPr id="71" name="Picture 70" descr="NESSO Logo-RG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7400" y="762000"/>
            <a:ext cx="1899794" cy="642359"/>
          </a:xfrm>
          <a:prstGeom prst="rect">
            <a:avLst/>
          </a:prstGeom>
        </p:spPr>
      </p:pic>
      <p:pic>
        <p:nvPicPr>
          <p:cNvPr id="72" name="Picture 71" descr="NESSO Logo-RG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642359"/>
            <a:ext cx="1439333" cy="7259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00200" y="2743200"/>
            <a:ext cx="5791200" cy="914400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002E6D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00200" y="3657600"/>
            <a:ext cx="5791200" cy="838200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rgbClr val="6D6E7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025756" y="6172200"/>
            <a:ext cx="54230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600" dirty="0">
                <a:solidFill>
                  <a:schemeClr val="bg1"/>
                </a:solidFill>
              </a:rPr>
              <a:t>LEADERSHIP DEVELOPMENT FOR FORWARD-FACING FIRMS</a:t>
            </a:r>
          </a:p>
        </p:txBody>
      </p:sp>
      <p:sp>
        <p:nvSpPr>
          <p:cNvPr id="15" name="Isosceles Triangle 14"/>
          <p:cNvSpPr/>
          <p:nvPr/>
        </p:nvSpPr>
        <p:spPr>
          <a:xfrm rot="5400000">
            <a:off x="3788980" y="6193220"/>
            <a:ext cx="304800" cy="262759"/>
          </a:xfrm>
          <a:prstGeom prst="triangle">
            <a:avLst/>
          </a:prstGeom>
          <a:solidFill>
            <a:srgbClr val="FF8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97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76200" y="0"/>
            <a:ext cx="9220200" cy="6858000"/>
            <a:chOff x="-76200" y="0"/>
            <a:chExt cx="9220200" cy="6858000"/>
          </a:xfrm>
        </p:grpSpPr>
        <p:pic>
          <p:nvPicPr>
            <p:cNvPr id="11" name="Picture 10" descr="stock-illustration-23685704-abstract-background.jpg"/>
            <p:cNvPicPr>
              <a:picLocks noChangeAspect="1"/>
            </p:cNvPicPr>
            <p:nvPr userDrawn="1"/>
          </p:nvPicPr>
          <p:blipFill>
            <a:blip r:embed="rId2" cstate="print"/>
            <a:srcRect t="12397" b="13223"/>
            <a:stretch>
              <a:fillRect/>
            </a:stretch>
          </p:blipFill>
          <p:spPr>
            <a:xfrm>
              <a:off x="-76200" y="0"/>
              <a:ext cx="9220200" cy="6858000"/>
            </a:xfrm>
            <a:prstGeom prst="rect">
              <a:avLst/>
            </a:prstGeom>
          </p:spPr>
        </p:pic>
        <p:sp>
          <p:nvSpPr>
            <p:cNvPr id="12" name="TextBox 8"/>
            <p:cNvSpPr txBox="1"/>
            <p:nvPr userDrawn="1"/>
          </p:nvSpPr>
          <p:spPr>
            <a:xfrm>
              <a:off x="2743200" y="6428601"/>
              <a:ext cx="6400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dirty="0" err="1">
                  <a:solidFill>
                    <a:srgbClr val="6D6E71"/>
                  </a:solidFill>
                </a:rPr>
                <a:t>NessoStrategies.com</a:t>
              </a:r>
              <a:r>
                <a:rPr lang="en-US" sz="1200" baseline="0" dirty="0">
                  <a:solidFill>
                    <a:srgbClr val="6D6E71"/>
                  </a:solidFill>
                </a:rPr>
                <a:t> | </a:t>
              </a:r>
              <a:r>
                <a:rPr lang="en-US" sz="1200" dirty="0" err="1">
                  <a:solidFill>
                    <a:srgbClr val="6D6E71"/>
                  </a:solidFill>
                </a:rPr>
                <a:t>LegalLeadershipInstitute.com</a:t>
              </a:r>
              <a:endParaRPr lang="en-US" sz="1200" dirty="0">
                <a:solidFill>
                  <a:srgbClr val="6D6E71"/>
                </a:solidFill>
              </a:endParaRPr>
            </a:p>
          </p:txBody>
        </p:sp>
        <p:grpSp>
          <p:nvGrpSpPr>
            <p:cNvPr id="13" name="Group 41"/>
            <p:cNvGrpSpPr/>
            <p:nvPr userDrawn="1"/>
          </p:nvGrpSpPr>
          <p:grpSpPr>
            <a:xfrm>
              <a:off x="76201" y="6219106"/>
              <a:ext cx="2590800" cy="562694"/>
              <a:chOff x="76200" y="6096000"/>
              <a:chExt cx="3157615" cy="685800"/>
            </a:xfrm>
          </p:grpSpPr>
          <p:pic>
            <p:nvPicPr>
              <p:cNvPr id="14" name="Picture 13" descr="NESSO Logo-RGB.png"/>
              <p:cNvPicPr>
                <a:picLocks noChangeAspect="1"/>
              </p:cNvPicPr>
              <p:nvPr userDrawn="1"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524000" y="6203677"/>
                <a:ext cx="1709815" cy="578123"/>
              </a:xfrm>
              <a:prstGeom prst="rect">
                <a:avLst/>
              </a:prstGeom>
            </p:spPr>
          </p:pic>
          <p:pic>
            <p:nvPicPr>
              <p:cNvPr id="15" name="Picture 14" descr="NESSO Logo-RGB.png"/>
              <p:cNvPicPr>
                <a:picLocks noChangeAspect="1"/>
              </p:cNvPicPr>
              <p:nvPr userDrawn="1"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6200" y="6096000"/>
                <a:ext cx="1295400" cy="653356"/>
              </a:xfrm>
              <a:prstGeom prst="rect">
                <a:avLst/>
              </a:prstGeom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2720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76200" y="0"/>
            <a:ext cx="9220200" cy="6858000"/>
            <a:chOff x="-76200" y="0"/>
            <a:chExt cx="9220200" cy="6858000"/>
          </a:xfrm>
        </p:grpSpPr>
        <p:pic>
          <p:nvPicPr>
            <p:cNvPr id="11" name="Picture 10" descr="stock-illustration-23685704-abstract-background.jpg"/>
            <p:cNvPicPr>
              <a:picLocks noChangeAspect="1"/>
            </p:cNvPicPr>
            <p:nvPr userDrawn="1"/>
          </p:nvPicPr>
          <p:blipFill>
            <a:blip r:embed="rId2" cstate="print"/>
            <a:srcRect t="12397" b="13223"/>
            <a:stretch>
              <a:fillRect/>
            </a:stretch>
          </p:blipFill>
          <p:spPr>
            <a:xfrm>
              <a:off x="-76200" y="0"/>
              <a:ext cx="9220200" cy="6858000"/>
            </a:xfrm>
            <a:prstGeom prst="rect">
              <a:avLst/>
            </a:prstGeom>
          </p:spPr>
        </p:pic>
        <p:sp>
          <p:nvSpPr>
            <p:cNvPr id="12" name="TextBox 8"/>
            <p:cNvSpPr txBox="1"/>
            <p:nvPr userDrawn="1"/>
          </p:nvSpPr>
          <p:spPr>
            <a:xfrm>
              <a:off x="2743200" y="6428601"/>
              <a:ext cx="6400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dirty="0" err="1">
                  <a:solidFill>
                    <a:srgbClr val="6D6E71"/>
                  </a:solidFill>
                </a:rPr>
                <a:t>NessoStrategies.com</a:t>
              </a:r>
              <a:r>
                <a:rPr lang="en-US" sz="1200" baseline="0" dirty="0">
                  <a:solidFill>
                    <a:srgbClr val="6D6E71"/>
                  </a:solidFill>
                </a:rPr>
                <a:t> | </a:t>
              </a:r>
              <a:r>
                <a:rPr lang="en-US" sz="1200" dirty="0" err="1">
                  <a:solidFill>
                    <a:srgbClr val="6D6E71"/>
                  </a:solidFill>
                </a:rPr>
                <a:t>LegalLeadershipInstitute.com</a:t>
              </a:r>
              <a:endParaRPr lang="en-US" sz="1200" dirty="0">
                <a:solidFill>
                  <a:srgbClr val="6D6E71"/>
                </a:solidFill>
              </a:endParaRPr>
            </a:p>
          </p:txBody>
        </p:sp>
        <p:grpSp>
          <p:nvGrpSpPr>
            <p:cNvPr id="13" name="Group 41"/>
            <p:cNvGrpSpPr/>
            <p:nvPr userDrawn="1"/>
          </p:nvGrpSpPr>
          <p:grpSpPr>
            <a:xfrm>
              <a:off x="76201" y="6219106"/>
              <a:ext cx="2590800" cy="562694"/>
              <a:chOff x="76200" y="6096000"/>
              <a:chExt cx="3157615" cy="685800"/>
            </a:xfrm>
          </p:grpSpPr>
          <p:pic>
            <p:nvPicPr>
              <p:cNvPr id="14" name="Picture 13" descr="NESSO Logo-RGB.png"/>
              <p:cNvPicPr>
                <a:picLocks noChangeAspect="1"/>
              </p:cNvPicPr>
              <p:nvPr userDrawn="1"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524000" y="6203677"/>
                <a:ext cx="1709815" cy="578123"/>
              </a:xfrm>
              <a:prstGeom prst="rect">
                <a:avLst/>
              </a:prstGeom>
            </p:spPr>
          </p:pic>
          <p:pic>
            <p:nvPicPr>
              <p:cNvPr id="15" name="Picture 14" descr="NESSO Logo-RGB.png"/>
              <p:cNvPicPr>
                <a:picLocks noChangeAspect="1"/>
              </p:cNvPicPr>
              <p:nvPr userDrawn="1"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6200" y="6096000"/>
                <a:ext cx="1295400" cy="653356"/>
              </a:xfrm>
              <a:prstGeom prst="rect">
                <a:avLst/>
              </a:prstGeom>
            </p:spPr>
          </p:pic>
        </p:grp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0895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76200" y="0"/>
            <a:ext cx="9220200" cy="6858000"/>
            <a:chOff x="-76200" y="0"/>
            <a:chExt cx="9220200" cy="6858000"/>
          </a:xfrm>
        </p:grpSpPr>
        <p:pic>
          <p:nvPicPr>
            <p:cNvPr id="10" name="Picture 9" descr="stock-illustration-23685704-abstract-background.jpg"/>
            <p:cNvPicPr>
              <a:picLocks noChangeAspect="1"/>
            </p:cNvPicPr>
            <p:nvPr userDrawn="1"/>
          </p:nvPicPr>
          <p:blipFill>
            <a:blip r:embed="rId2" cstate="print"/>
            <a:srcRect t="12397" b="13223"/>
            <a:stretch>
              <a:fillRect/>
            </a:stretch>
          </p:blipFill>
          <p:spPr>
            <a:xfrm>
              <a:off x="-76200" y="0"/>
              <a:ext cx="9220200" cy="6858000"/>
            </a:xfrm>
            <a:prstGeom prst="rect">
              <a:avLst/>
            </a:prstGeom>
          </p:spPr>
        </p:pic>
        <p:sp>
          <p:nvSpPr>
            <p:cNvPr id="25" name="TextBox 8"/>
            <p:cNvSpPr txBox="1"/>
            <p:nvPr userDrawn="1"/>
          </p:nvSpPr>
          <p:spPr>
            <a:xfrm>
              <a:off x="2743200" y="6428601"/>
              <a:ext cx="6400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dirty="0" err="1">
                  <a:solidFill>
                    <a:srgbClr val="6D6E71"/>
                  </a:solidFill>
                </a:rPr>
                <a:t>NessoStrategies.com</a:t>
              </a:r>
              <a:r>
                <a:rPr lang="en-US" sz="1200" baseline="0" dirty="0">
                  <a:solidFill>
                    <a:srgbClr val="6D6E71"/>
                  </a:solidFill>
                </a:rPr>
                <a:t> | </a:t>
              </a:r>
              <a:r>
                <a:rPr lang="en-US" sz="1200" dirty="0" err="1">
                  <a:solidFill>
                    <a:srgbClr val="6D6E71"/>
                  </a:solidFill>
                </a:rPr>
                <a:t>LegalLeadershipInstitute.com</a:t>
              </a:r>
              <a:endParaRPr lang="en-US" sz="1200" dirty="0">
                <a:solidFill>
                  <a:srgbClr val="6D6E71"/>
                </a:solidFill>
              </a:endParaRPr>
            </a:p>
          </p:txBody>
        </p:sp>
        <p:grpSp>
          <p:nvGrpSpPr>
            <p:cNvPr id="42" name="Group 41"/>
            <p:cNvGrpSpPr/>
            <p:nvPr userDrawn="1"/>
          </p:nvGrpSpPr>
          <p:grpSpPr>
            <a:xfrm>
              <a:off x="76201" y="6219106"/>
              <a:ext cx="2590800" cy="562694"/>
              <a:chOff x="76200" y="6096000"/>
              <a:chExt cx="3157615" cy="685800"/>
            </a:xfrm>
          </p:grpSpPr>
          <p:pic>
            <p:nvPicPr>
              <p:cNvPr id="23" name="Picture 22" descr="NESSO Logo-RGB.png"/>
              <p:cNvPicPr>
                <a:picLocks noChangeAspect="1"/>
              </p:cNvPicPr>
              <p:nvPr userDrawn="1"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524000" y="6203677"/>
                <a:ext cx="1709815" cy="578123"/>
              </a:xfrm>
              <a:prstGeom prst="rect">
                <a:avLst/>
              </a:prstGeom>
            </p:spPr>
          </p:pic>
          <p:pic>
            <p:nvPicPr>
              <p:cNvPr id="31" name="Picture 30" descr="NESSO Logo-RGB.png"/>
              <p:cNvPicPr>
                <a:picLocks noChangeAspect="1"/>
              </p:cNvPicPr>
              <p:nvPr userDrawn="1"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6200" y="6096000"/>
                <a:ext cx="1295400" cy="653356"/>
              </a:xfrm>
              <a:prstGeom prst="rect">
                <a:avLst/>
              </a:prstGeom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6875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263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76200" y="0"/>
            <a:ext cx="9220200" cy="6858000"/>
            <a:chOff x="-76200" y="0"/>
            <a:chExt cx="9220200" cy="6858000"/>
          </a:xfrm>
        </p:grpSpPr>
        <p:pic>
          <p:nvPicPr>
            <p:cNvPr id="11" name="Picture 10" descr="stock-illustration-23685704-abstract-background.jpg"/>
            <p:cNvPicPr>
              <a:picLocks noChangeAspect="1"/>
            </p:cNvPicPr>
            <p:nvPr userDrawn="1"/>
          </p:nvPicPr>
          <p:blipFill>
            <a:blip r:embed="rId2" cstate="print"/>
            <a:srcRect t="12397" b="13223"/>
            <a:stretch>
              <a:fillRect/>
            </a:stretch>
          </p:blipFill>
          <p:spPr>
            <a:xfrm>
              <a:off x="-76200" y="0"/>
              <a:ext cx="9220200" cy="6858000"/>
            </a:xfrm>
            <a:prstGeom prst="rect">
              <a:avLst/>
            </a:prstGeom>
          </p:spPr>
        </p:pic>
        <p:sp>
          <p:nvSpPr>
            <p:cNvPr id="12" name="TextBox 8"/>
            <p:cNvSpPr txBox="1"/>
            <p:nvPr userDrawn="1"/>
          </p:nvSpPr>
          <p:spPr>
            <a:xfrm>
              <a:off x="2743200" y="6428601"/>
              <a:ext cx="6400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dirty="0" err="1">
                  <a:solidFill>
                    <a:srgbClr val="6D6E71"/>
                  </a:solidFill>
                </a:rPr>
                <a:t>NessoStrategies.com</a:t>
              </a:r>
              <a:r>
                <a:rPr lang="en-US" sz="1200" baseline="0" dirty="0">
                  <a:solidFill>
                    <a:srgbClr val="6D6E71"/>
                  </a:solidFill>
                </a:rPr>
                <a:t> | </a:t>
              </a:r>
              <a:r>
                <a:rPr lang="en-US" sz="1200" dirty="0" err="1">
                  <a:solidFill>
                    <a:srgbClr val="6D6E71"/>
                  </a:solidFill>
                </a:rPr>
                <a:t>LegalLeadershipInstitute.com</a:t>
              </a:r>
              <a:endParaRPr lang="en-US" sz="1200" dirty="0">
                <a:solidFill>
                  <a:srgbClr val="6D6E71"/>
                </a:solidFill>
              </a:endParaRPr>
            </a:p>
          </p:txBody>
        </p:sp>
        <p:grpSp>
          <p:nvGrpSpPr>
            <p:cNvPr id="13" name="Group 41"/>
            <p:cNvGrpSpPr/>
            <p:nvPr userDrawn="1"/>
          </p:nvGrpSpPr>
          <p:grpSpPr>
            <a:xfrm>
              <a:off x="76201" y="6219106"/>
              <a:ext cx="2590800" cy="562694"/>
              <a:chOff x="76200" y="6096000"/>
              <a:chExt cx="3157615" cy="685800"/>
            </a:xfrm>
          </p:grpSpPr>
          <p:pic>
            <p:nvPicPr>
              <p:cNvPr id="14" name="Picture 13" descr="NESSO Logo-RGB.png"/>
              <p:cNvPicPr>
                <a:picLocks noChangeAspect="1"/>
              </p:cNvPicPr>
              <p:nvPr userDrawn="1"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524000" y="6203677"/>
                <a:ext cx="1709815" cy="578123"/>
              </a:xfrm>
              <a:prstGeom prst="rect">
                <a:avLst/>
              </a:prstGeom>
            </p:spPr>
          </p:pic>
          <p:pic>
            <p:nvPicPr>
              <p:cNvPr id="15" name="Picture 14" descr="NESSO Logo-RGB.png"/>
              <p:cNvPicPr>
                <a:picLocks noChangeAspect="1"/>
              </p:cNvPicPr>
              <p:nvPr userDrawn="1"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6200" y="6096000"/>
                <a:ext cx="1295400" cy="653356"/>
              </a:xfrm>
              <a:prstGeom prst="rect">
                <a:avLst/>
              </a:prstGeom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402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76200" y="0"/>
            <a:ext cx="9220200" cy="6858000"/>
            <a:chOff x="-76200" y="0"/>
            <a:chExt cx="9220200" cy="6858000"/>
          </a:xfrm>
        </p:grpSpPr>
        <p:pic>
          <p:nvPicPr>
            <p:cNvPr id="12" name="Picture 11" descr="stock-illustration-23685704-abstract-background.jpg"/>
            <p:cNvPicPr>
              <a:picLocks noChangeAspect="1"/>
            </p:cNvPicPr>
            <p:nvPr userDrawn="1"/>
          </p:nvPicPr>
          <p:blipFill>
            <a:blip r:embed="rId2" cstate="print"/>
            <a:srcRect t="12397" b="13223"/>
            <a:stretch>
              <a:fillRect/>
            </a:stretch>
          </p:blipFill>
          <p:spPr>
            <a:xfrm>
              <a:off x="-76200" y="0"/>
              <a:ext cx="9220200" cy="6858000"/>
            </a:xfrm>
            <a:prstGeom prst="rect">
              <a:avLst/>
            </a:prstGeom>
          </p:spPr>
        </p:pic>
        <p:sp>
          <p:nvSpPr>
            <p:cNvPr id="13" name="TextBox 8"/>
            <p:cNvSpPr txBox="1"/>
            <p:nvPr userDrawn="1"/>
          </p:nvSpPr>
          <p:spPr>
            <a:xfrm>
              <a:off x="2743200" y="6428601"/>
              <a:ext cx="6400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dirty="0" err="1">
                  <a:solidFill>
                    <a:srgbClr val="6D6E71"/>
                  </a:solidFill>
                </a:rPr>
                <a:t>NessoStrategies.com</a:t>
              </a:r>
              <a:r>
                <a:rPr lang="en-US" sz="1200" baseline="0" dirty="0">
                  <a:solidFill>
                    <a:srgbClr val="6D6E71"/>
                  </a:solidFill>
                </a:rPr>
                <a:t> | </a:t>
              </a:r>
              <a:r>
                <a:rPr lang="en-US" sz="1200" dirty="0" err="1">
                  <a:solidFill>
                    <a:srgbClr val="6D6E71"/>
                  </a:solidFill>
                </a:rPr>
                <a:t>LegalLeadershipInstitute.com</a:t>
              </a:r>
              <a:endParaRPr lang="en-US" sz="1200" dirty="0">
                <a:solidFill>
                  <a:srgbClr val="6D6E71"/>
                </a:solidFill>
              </a:endParaRPr>
            </a:p>
          </p:txBody>
        </p:sp>
        <p:grpSp>
          <p:nvGrpSpPr>
            <p:cNvPr id="14" name="Group 41"/>
            <p:cNvGrpSpPr/>
            <p:nvPr userDrawn="1"/>
          </p:nvGrpSpPr>
          <p:grpSpPr>
            <a:xfrm>
              <a:off x="76201" y="6219106"/>
              <a:ext cx="2590800" cy="562694"/>
              <a:chOff x="76200" y="6096000"/>
              <a:chExt cx="3157615" cy="685800"/>
            </a:xfrm>
          </p:grpSpPr>
          <p:pic>
            <p:nvPicPr>
              <p:cNvPr id="15" name="Picture 14" descr="NESSO Logo-RGB.png"/>
              <p:cNvPicPr>
                <a:picLocks noChangeAspect="1"/>
              </p:cNvPicPr>
              <p:nvPr userDrawn="1"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524000" y="6203677"/>
                <a:ext cx="1709815" cy="578123"/>
              </a:xfrm>
              <a:prstGeom prst="rect">
                <a:avLst/>
              </a:prstGeom>
            </p:spPr>
          </p:pic>
          <p:pic>
            <p:nvPicPr>
              <p:cNvPr id="16" name="Picture 15" descr="NESSO Logo-RGB.png"/>
              <p:cNvPicPr>
                <a:picLocks noChangeAspect="1"/>
              </p:cNvPicPr>
              <p:nvPr userDrawn="1"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6200" y="6096000"/>
                <a:ext cx="1295400" cy="653356"/>
              </a:xfrm>
              <a:prstGeom prst="rect">
                <a:avLst/>
              </a:prstGeom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0656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656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046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76200" y="0"/>
            <a:ext cx="9220200" cy="6858000"/>
            <a:chOff x="-76200" y="0"/>
            <a:chExt cx="9220200" cy="6858000"/>
          </a:xfrm>
        </p:grpSpPr>
        <p:pic>
          <p:nvPicPr>
            <p:cNvPr id="14" name="Picture 13" descr="stock-illustration-23685704-abstract-background.jpg"/>
            <p:cNvPicPr>
              <a:picLocks noChangeAspect="1"/>
            </p:cNvPicPr>
            <p:nvPr userDrawn="1"/>
          </p:nvPicPr>
          <p:blipFill>
            <a:blip r:embed="rId2" cstate="print"/>
            <a:srcRect t="12397" b="13223"/>
            <a:stretch>
              <a:fillRect/>
            </a:stretch>
          </p:blipFill>
          <p:spPr>
            <a:xfrm>
              <a:off x="-76200" y="0"/>
              <a:ext cx="9220200" cy="6858000"/>
            </a:xfrm>
            <a:prstGeom prst="rect">
              <a:avLst/>
            </a:prstGeom>
          </p:spPr>
        </p:pic>
        <p:sp>
          <p:nvSpPr>
            <p:cNvPr id="15" name="TextBox 8"/>
            <p:cNvSpPr txBox="1"/>
            <p:nvPr userDrawn="1"/>
          </p:nvSpPr>
          <p:spPr>
            <a:xfrm>
              <a:off x="2743200" y="6428601"/>
              <a:ext cx="6400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dirty="0" err="1">
                  <a:solidFill>
                    <a:srgbClr val="6D6E71"/>
                  </a:solidFill>
                </a:rPr>
                <a:t>NessoStrategies.com</a:t>
              </a:r>
              <a:r>
                <a:rPr lang="en-US" sz="1200" baseline="0" dirty="0">
                  <a:solidFill>
                    <a:srgbClr val="6D6E71"/>
                  </a:solidFill>
                </a:rPr>
                <a:t> | </a:t>
              </a:r>
              <a:r>
                <a:rPr lang="en-US" sz="1200" dirty="0" err="1">
                  <a:solidFill>
                    <a:srgbClr val="6D6E71"/>
                  </a:solidFill>
                </a:rPr>
                <a:t>LegalLeadershipInstitute.com</a:t>
              </a:r>
              <a:endParaRPr lang="en-US" sz="1200" dirty="0">
                <a:solidFill>
                  <a:srgbClr val="6D6E71"/>
                </a:solidFill>
              </a:endParaRPr>
            </a:p>
          </p:txBody>
        </p:sp>
        <p:grpSp>
          <p:nvGrpSpPr>
            <p:cNvPr id="16" name="Group 41"/>
            <p:cNvGrpSpPr/>
            <p:nvPr userDrawn="1"/>
          </p:nvGrpSpPr>
          <p:grpSpPr>
            <a:xfrm>
              <a:off x="76201" y="6219106"/>
              <a:ext cx="2590800" cy="562694"/>
              <a:chOff x="76200" y="6096000"/>
              <a:chExt cx="3157615" cy="685800"/>
            </a:xfrm>
          </p:grpSpPr>
          <p:pic>
            <p:nvPicPr>
              <p:cNvPr id="17" name="Picture 16" descr="NESSO Logo-RGB.png"/>
              <p:cNvPicPr>
                <a:picLocks noChangeAspect="1"/>
              </p:cNvPicPr>
              <p:nvPr userDrawn="1"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524000" y="6203677"/>
                <a:ext cx="1709815" cy="578123"/>
              </a:xfrm>
              <a:prstGeom prst="rect">
                <a:avLst/>
              </a:prstGeom>
            </p:spPr>
          </p:pic>
          <p:pic>
            <p:nvPicPr>
              <p:cNvPr id="18" name="Picture 17" descr="NESSO Logo-RGB.png"/>
              <p:cNvPicPr>
                <a:picLocks noChangeAspect="1"/>
              </p:cNvPicPr>
              <p:nvPr userDrawn="1"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6200" y="6096000"/>
                <a:ext cx="1295400" cy="653356"/>
              </a:xfrm>
              <a:prstGeom prst="rect">
                <a:avLst/>
              </a:prstGeom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4147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8123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4147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8123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6298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76200" y="0"/>
            <a:ext cx="9220200" cy="6858000"/>
            <a:chOff x="-76200" y="0"/>
            <a:chExt cx="9220200" cy="6858000"/>
          </a:xfrm>
        </p:grpSpPr>
        <p:pic>
          <p:nvPicPr>
            <p:cNvPr id="10" name="Picture 9" descr="stock-illustration-23685704-abstract-background.jpg"/>
            <p:cNvPicPr>
              <a:picLocks noChangeAspect="1"/>
            </p:cNvPicPr>
            <p:nvPr userDrawn="1"/>
          </p:nvPicPr>
          <p:blipFill>
            <a:blip r:embed="rId2" cstate="print"/>
            <a:srcRect t="12397" b="13223"/>
            <a:stretch>
              <a:fillRect/>
            </a:stretch>
          </p:blipFill>
          <p:spPr>
            <a:xfrm>
              <a:off x="-76200" y="0"/>
              <a:ext cx="9220200" cy="6858000"/>
            </a:xfrm>
            <a:prstGeom prst="rect">
              <a:avLst/>
            </a:prstGeom>
          </p:spPr>
        </p:pic>
        <p:sp>
          <p:nvSpPr>
            <p:cNvPr id="11" name="TextBox 8"/>
            <p:cNvSpPr txBox="1"/>
            <p:nvPr userDrawn="1"/>
          </p:nvSpPr>
          <p:spPr>
            <a:xfrm>
              <a:off x="2743200" y="6428601"/>
              <a:ext cx="6400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dirty="0" err="1">
                  <a:solidFill>
                    <a:srgbClr val="6D6E71"/>
                  </a:solidFill>
                </a:rPr>
                <a:t>NessoStrategies.com</a:t>
              </a:r>
              <a:r>
                <a:rPr lang="en-US" sz="1200" baseline="0" dirty="0">
                  <a:solidFill>
                    <a:srgbClr val="6D6E71"/>
                  </a:solidFill>
                </a:rPr>
                <a:t> | </a:t>
              </a:r>
              <a:r>
                <a:rPr lang="en-US" sz="1200" dirty="0" err="1">
                  <a:solidFill>
                    <a:srgbClr val="6D6E71"/>
                  </a:solidFill>
                </a:rPr>
                <a:t>LegalLeadershipInstitute.com</a:t>
              </a:r>
              <a:endParaRPr lang="en-US" sz="1200" dirty="0">
                <a:solidFill>
                  <a:srgbClr val="6D6E71"/>
                </a:solidFill>
              </a:endParaRPr>
            </a:p>
          </p:txBody>
        </p:sp>
        <p:grpSp>
          <p:nvGrpSpPr>
            <p:cNvPr id="12" name="Group 41"/>
            <p:cNvGrpSpPr/>
            <p:nvPr userDrawn="1"/>
          </p:nvGrpSpPr>
          <p:grpSpPr>
            <a:xfrm>
              <a:off x="76201" y="6219106"/>
              <a:ext cx="2590800" cy="562694"/>
              <a:chOff x="76200" y="6096000"/>
              <a:chExt cx="3157615" cy="685800"/>
            </a:xfrm>
          </p:grpSpPr>
          <p:pic>
            <p:nvPicPr>
              <p:cNvPr id="13" name="Picture 12" descr="NESSO Logo-RGB.png"/>
              <p:cNvPicPr>
                <a:picLocks noChangeAspect="1"/>
              </p:cNvPicPr>
              <p:nvPr userDrawn="1"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524000" y="6203677"/>
                <a:ext cx="1709815" cy="578123"/>
              </a:xfrm>
              <a:prstGeom prst="rect">
                <a:avLst/>
              </a:prstGeom>
            </p:spPr>
          </p:pic>
          <p:pic>
            <p:nvPicPr>
              <p:cNvPr id="14" name="Picture 13" descr="NESSO Logo-RGB.png"/>
              <p:cNvPicPr>
                <a:picLocks noChangeAspect="1"/>
              </p:cNvPicPr>
              <p:nvPr userDrawn="1"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6200" y="6096000"/>
                <a:ext cx="1295400" cy="653356"/>
              </a:xfrm>
              <a:prstGeom prst="rect">
                <a:avLst/>
              </a:prstGeom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634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76200" y="0"/>
            <a:ext cx="9220200" cy="6858000"/>
            <a:chOff x="-76200" y="0"/>
            <a:chExt cx="9220200" cy="6858000"/>
          </a:xfrm>
        </p:grpSpPr>
        <p:pic>
          <p:nvPicPr>
            <p:cNvPr id="9" name="Picture 8" descr="stock-illustration-23685704-abstract-background.jpg"/>
            <p:cNvPicPr>
              <a:picLocks noChangeAspect="1"/>
            </p:cNvPicPr>
            <p:nvPr userDrawn="1"/>
          </p:nvPicPr>
          <p:blipFill>
            <a:blip r:embed="rId2" cstate="print"/>
            <a:srcRect t="12397" b="13223"/>
            <a:stretch>
              <a:fillRect/>
            </a:stretch>
          </p:blipFill>
          <p:spPr>
            <a:xfrm>
              <a:off x="-76200" y="0"/>
              <a:ext cx="9220200" cy="6858000"/>
            </a:xfrm>
            <a:prstGeom prst="rect">
              <a:avLst/>
            </a:prstGeom>
          </p:spPr>
        </p:pic>
        <p:sp>
          <p:nvSpPr>
            <p:cNvPr id="10" name="TextBox 8"/>
            <p:cNvSpPr txBox="1"/>
            <p:nvPr userDrawn="1"/>
          </p:nvSpPr>
          <p:spPr>
            <a:xfrm>
              <a:off x="2743200" y="6428601"/>
              <a:ext cx="6400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dirty="0" err="1">
                  <a:solidFill>
                    <a:srgbClr val="6D6E71"/>
                  </a:solidFill>
                </a:rPr>
                <a:t>NessoStrategies.com</a:t>
              </a:r>
              <a:r>
                <a:rPr lang="en-US" sz="1200" baseline="0" dirty="0">
                  <a:solidFill>
                    <a:srgbClr val="6D6E71"/>
                  </a:solidFill>
                </a:rPr>
                <a:t> | </a:t>
              </a:r>
              <a:r>
                <a:rPr lang="en-US" sz="1200" dirty="0" err="1">
                  <a:solidFill>
                    <a:srgbClr val="6D6E71"/>
                  </a:solidFill>
                </a:rPr>
                <a:t>LegalLeadershipInstitute.com</a:t>
              </a:r>
              <a:endParaRPr lang="en-US" sz="1200" dirty="0">
                <a:solidFill>
                  <a:srgbClr val="6D6E71"/>
                </a:solidFill>
              </a:endParaRPr>
            </a:p>
          </p:txBody>
        </p:sp>
        <p:grpSp>
          <p:nvGrpSpPr>
            <p:cNvPr id="11" name="Group 41"/>
            <p:cNvGrpSpPr/>
            <p:nvPr userDrawn="1"/>
          </p:nvGrpSpPr>
          <p:grpSpPr>
            <a:xfrm>
              <a:off x="76201" y="6219106"/>
              <a:ext cx="2590800" cy="562694"/>
              <a:chOff x="76200" y="6096000"/>
              <a:chExt cx="3157615" cy="685800"/>
            </a:xfrm>
          </p:grpSpPr>
          <p:pic>
            <p:nvPicPr>
              <p:cNvPr id="12" name="Picture 11" descr="NESSO Logo-RGB.png"/>
              <p:cNvPicPr>
                <a:picLocks noChangeAspect="1"/>
              </p:cNvPicPr>
              <p:nvPr userDrawn="1"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524000" y="6203677"/>
                <a:ext cx="1709815" cy="578123"/>
              </a:xfrm>
              <a:prstGeom prst="rect">
                <a:avLst/>
              </a:prstGeom>
            </p:spPr>
          </p:pic>
          <p:pic>
            <p:nvPicPr>
              <p:cNvPr id="13" name="Picture 12" descr="NESSO Logo-RGB.png"/>
              <p:cNvPicPr>
                <a:picLocks noChangeAspect="1"/>
              </p:cNvPicPr>
              <p:nvPr userDrawn="1"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6200" y="6096000"/>
                <a:ext cx="1295400" cy="65335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93935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76200" y="0"/>
            <a:ext cx="9220200" cy="6858000"/>
            <a:chOff x="-76200" y="0"/>
            <a:chExt cx="9220200" cy="6858000"/>
          </a:xfrm>
        </p:grpSpPr>
        <p:pic>
          <p:nvPicPr>
            <p:cNvPr id="12" name="Picture 11" descr="stock-illustration-23685704-abstract-background.jpg"/>
            <p:cNvPicPr>
              <a:picLocks noChangeAspect="1"/>
            </p:cNvPicPr>
            <p:nvPr userDrawn="1"/>
          </p:nvPicPr>
          <p:blipFill>
            <a:blip r:embed="rId2" cstate="print"/>
            <a:srcRect t="12397" b="13223"/>
            <a:stretch>
              <a:fillRect/>
            </a:stretch>
          </p:blipFill>
          <p:spPr>
            <a:xfrm>
              <a:off x="-76200" y="0"/>
              <a:ext cx="9220200" cy="6858000"/>
            </a:xfrm>
            <a:prstGeom prst="rect">
              <a:avLst/>
            </a:prstGeom>
          </p:spPr>
        </p:pic>
        <p:sp>
          <p:nvSpPr>
            <p:cNvPr id="13" name="TextBox 8"/>
            <p:cNvSpPr txBox="1"/>
            <p:nvPr userDrawn="1"/>
          </p:nvSpPr>
          <p:spPr>
            <a:xfrm>
              <a:off x="2743200" y="6428601"/>
              <a:ext cx="6400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dirty="0" err="1">
                  <a:solidFill>
                    <a:srgbClr val="6D6E71"/>
                  </a:solidFill>
                </a:rPr>
                <a:t>NessoStrategies.com</a:t>
              </a:r>
              <a:r>
                <a:rPr lang="en-US" sz="1200" baseline="0" dirty="0">
                  <a:solidFill>
                    <a:srgbClr val="6D6E71"/>
                  </a:solidFill>
                </a:rPr>
                <a:t> | </a:t>
              </a:r>
              <a:r>
                <a:rPr lang="en-US" sz="1200" dirty="0" err="1">
                  <a:solidFill>
                    <a:srgbClr val="6D6E71"/>
                  </a:solidFill>
                </a:rPr>
                <a:t>LegalLeadershipInstitute.com</a:t>
              </a:r>
              <a:endParaRPr lang="en-US" sz="1200" dirty="0">
                <a:solidFill>
                  <a:srgbClr val="6D6E71"/>
                </a:solidFill>
              </a:endParaRPr>
            </a:p>
          </p:txBody>
        </p:sp>
        <p:grpSp>
          <p:nvGrpSpPr>
            <p:cNvPr id="14" name="Group 41"/>
            <p:cNvGrpSpPr/>
            <p:nvPr userDrawn="1"/>
          </p:nvGrpSpPr>
          <p:grpSpPr>
            <a:xfrm>
              <a:off x="76201" y="6219106"/>
              <a:ext cx="2590800" cy="562694"/>
              <a:chOff x="76200" y="6096000"/>
              <a:chExt cx="3157615" cy="685800"/>
            </a:xfrm>
          </p:grpSpPr>
          <p:pic>
            <p:nvPicPr>
              <p:cNvPr id="15" name="Picture 14" descr="NESSO Logo-RGB.png"/>
              <p:cNvPicPr>
                <a:picLocks noChangeAspect="1"/>
              </p:cNvPicPr>
              <p:nvPr userDrawn="1"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524000" y="6203677"/>
                <a:ext cx="1709815" cy="578123"/>
              </a:xfrm>
              <a:prstGeom prst="rect">
                <a:avLst/>
              </a:prstGeom>
            </p:spPr>
          </p:pic>
          <p:pic>
            <p:nvPicPr>
              <p:cNvPr id="16" name="Picture 15" descr="NESSO Logo-RGB.png"/>
              <p:cNvPicPr>
                <a:picLocks noChangeAspect="1"/>
              </p:cNvPicPr>
              <p:nvPr userDrawn="1"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6200" y="6096000"/>
                <a:ext cx="1295400" cy="653356"/>
              </a:xfrm>
              <a:prstGeom prst="rect">
                <a:avLst/>
              </a:prstGeom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6433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76200" y="0"/>
            <a:ext cx="9220200" cy="6858000"/>
            <a:chOff x="-76200" y="0"/>
            <a:chExt cx="9220200" cy="6858000"/>
          </a:xfrm>
        </p:grpSpPr>
        <p:pic>
          <p:nvPicPr>
            <p:cNvPr id="12" name="Picture 11" descr="stock-illustration-23685704-abstract-background.jpg"/>
            <p:cNvPicPr>
              <a:picLocks noChangeAspect="1"/>
            </p:cNvPicPr>
            <p:nvPr userDrawn="1"/>
          </p:nvPicPr>
          <p:blipFill>
            <a:blip r:embed="rId2" cstate="print"/>
            <a:srcRect t="12397" b="13223"/>
            <a:stretch>
              <a:fillRect/>
            </a:stretch>
          </p:blipFill>
          <p:spPr>
            <a:xfrm>
              <a:off x="-76200" y="0"/>
              <a:ext cx="9220200" cy="6858000"/>
            </a:xfrm>
            <a:prstGeom prst="rect">
              <a:avLst/>
            </a:prstGeom>
          </p:spPr>
        </p:pic>
        <p:sp>
          <p:nvSpPr>
            <p:cNvPr id="13" name="TextBox 8"/>
            <p:cNvSpPr txBox="1"/>
            <p:nvPr userDrawn="1"/>
          </p:nvSpPr>
          <p:spPr>
            <a:xfrm>
              <a:off x="2743200" y="6428601"/>
              <a:ext cx="6400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dirty="0" err="1">
                  <a:solidFill>
                    <a:srgbClr val="6D6E71"/>
                  </a:solidFill>
                </a:rPr>
                <a:t>NessoStrategies.com</a:t>
              </a:r>
              <a:r>
                <a:rPr lang="en-US" sz="1200" baseline="0" dirty="0">
                  <a:solidFill>
                    <a:srgbClr val="6D6E71"/>
                  </a:solidFill>
                </a:rPr>
                <a:t> | </a:t>
              </a:r>
              <a:r>
                <a:rPr lang="en-US" sz="1200" dirty="0" err="1">
                  <a:solidFill>
                    <a:srgbClr val="6D6E71"/>
                  </a:solidFill>
                </a:rPr>
                <a:t>LegalLeadershipInstitute.com</a:t>
              </a:r>
              <a:endParaRPr lang="en-US" sz="1200" dirty="0">
                <a:solidFill>
                  <a:srgbClr val="6D6E71"/>
                </a:solidFill>
              </a:endParaRPr>
            </a:p>
          </p:txBody>
        </p:sp>
        <p:grpSp>
          <p:nvGrpSpPr>
            <p:cNvPr id="14" name="Group 41"/>
            <p:cNvGrpSpPr/>
            <p:nvPr userDrawn="1"/>
          </p:nvGrpSpPr>
          <p:grpSpPr>
            <a:xfrm>
              <a:off x="76201" y="6219106"/>
              <a:ext cx="2590800" cy="562694"/>
              <a:chOff x="76200" y="6096000"/>
              <a:chExt cx="3157615" cy="685800"/>
            </a:xfrm>
          </p:grpSpPr>
          <p:pic>
            <p:nvPicPr>
              <p:cNvPr id="15" name="Picture 14" descr="NESSO Logo-RGB.png"/>
              <p:cNvPicPr>
                <a:picLocks noChangeAspect="1"/>
              </p:cNvPicPr>
              <p:nvPr userDrawn="1"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524000" y="6203677"/>
                <a:ext cx="1709815" cy="578123"/>
              </a:xfrm>
              <a:prstGeom prst="rect">
                <a:avLst/>
              </a:prstGeom>
            </p:spPr>
          </p:pic>
          <p:pic>
            <p:nvPicPr>
              <p:cNvPr id="16" name="Picture 15" descr="NESSO Logo-RGB.png"/>
              <p:cNvPicPr>
                <a:picLocks noChangeAspect="1"/>
              </p:cNvPicPr>
              <p:nvPr userDrawn="1"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6200" y="6096000"/>
                <a:ext cx="1295400" cy="653356"/>
              </a:xfrm>
              <a:prstGeom prst="rect">
                <a:avLst/>
              </a:prstGeom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1526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819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002E6D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1B14-97A6-4030-8E43-6498397DD6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Stealth Leadership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BF3936-A780-4049-9E5F-75566E163F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6062" y="4610100"/>
            <a:ext cx="5791200" cy="838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ALA Central Florida</a:t>
            </a:r>
          </a:p>
          <a:p>
            <a:r>
              <a:rPr lang="en-US"/>
              <a:t>June 28, </a:t>
            </a:r>
            <a:r>
              <a:rPr lang="en-US" dirty="0"/>
              <a:t>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 bwMode="auto">
          <a:xfrm>
            <a:off x="0" y="6400800"/>
            <a:ext cx="22098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1200" dirty="0"/>
              <a:t>Nesso Strategies®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Inspiration or Perspiration?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Are you afraid to fail?</a:t>
            </a:r>
          </a:p>
          <a:p>
            <a:pPr marL="365760" lvl="3" indent="-256032" algn="ctr">
              <a:spcBef>
                <a:spcPts val="400"/>
              </a:spcBef>
              <a:buClr>
                <a:schemeClr val="accent1"/>
              </a:buClr>
              <a:buSzPct val="68000"/>
              <a:buNone/>
            </a:pPr>
            <a:r>
              <a:rPr lang="en-US" dirty="0"/>
              <a:t>	or</a:t>
            </a:r>
          </a:p>
          <a:p>
            <a:pPr marL="0" indent="0" algn="ctr">
              <a:buNone/>
            </a:pPr>
            <a:r>
              <a:rPr lang="en-US" dirty="0"/>
              <a:t>Are you afraid to succeed?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Questions?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33363" y="2178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5604" name="Picture 4" descr="questio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2209800"/>
            <a:ext cx="3246438" cy="241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8600" y="1488963"/>
            <a:ext cx="58766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prstClr val="black"/>
                </a:solidFill>
                <a:latin typeface="Trebuchet MS"/>
                <a:cs typeface="Trebuchet MS"/>
              </a:rPr>
              <a:t>Judy Hissong is the President and founder of Nesso Strategies.  With over 15 years experience inside professional service organizations, she brings a wealth of knowledge and expertise in leadership, Emotional Intelligence, and strategic planning. A lifelong learner, professional coach, and athlete she partners with law firms to maximize performance – in strategic planning, leadership growth and team development.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4016" y="665676"/>
            <a:ext cx="40190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rebuchet MS"/>
                <a:cs typeface="Trebuchet MS"/>
              </a:rPr>
              <a:t>About the Speaker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97408" y="5136328"/>
            <a:ext cx="357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rebuchet MS"/>
                <a:cs typeface="Trebuchet MS"/>
              </a:rPr>
              <a:t>Judy@NessoStrategies.com</a:t>
            </a:r>
            <a:endParaRPr lang="en-US" dirty="0">
              <a:latin typeface="Trebuchet MS"/>
              <a:cs typeface="Trebuchet MS"/>
            </a:endParaRPr>
          </a:p>
        </p:txBody>
      </p:sp>
      <p:pic>
        <p:nvPicPr>
          <p:cNvPr id="11" name="Picture 10" descr="0f96bd070087a5b5e0796765e8b5bc79.png_srb_p_63_43_75_22_0.50_1.20_0.png"/>
          <p:cNvPicPr>
            <a:picLocks noChangeAspect="1"/>
          </p:cNvPicPr>
          <p:nvPr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40" y="5148943"/>
            <a:ext cx="502964" cy="343293"/>
          </a:xfrm>
          <a:prstGeom prst="rect">
            <a:avLst/>
          </a:prstGeom>
        </p:spPr>
      </p:pic>
      <p:pic>
        <p:nvPicPr>
          <p:cNvPr id="12" name="Picture 11" descr="fe7017590fbd384c7502a64601c7b444.png_srz_p_47_47_75_22_0.50_1.20_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663" y="5130434"/>
            <a:ext cx="375227" cy="375227"/>
          </a:xfrm>
          <a:prstGeom prst="rect">
            <a:avLst/>
          </a:prstGeom>
        </p:spPr>
      </p:pic>
      <p:pic>
        <p:nvPicPr>
          <p:cNvPr id="13" name="Picture 12" descr="96decfb6b9904625387774c6a31edae6.png_srz_p_47_47_75_22_0.50_1.20_0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663" y="4538081"/>
            <a:ext cx="375227" cy="37522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137062" y="4550688"/>
            <a:ext cx="3903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Trebuchet MS"/>
                <a:cs typeface="Trebuchet MS"/>
              </a:rPr>
              <a:t>www.linkedin.com/in/</a:t>
            </a:r>
            <a:r>
              <a:rPr lang="en-US" dirty="0" err="1">
                <a:solidFill>
                  <a:prstClr val="black"/>
                </a:solidFill>
                <a:latin typeface="Trebuchet MS"/>
                <a:cs typeface="Trebuchet MS"/>
              </a:rPr>
              <a:t>judyhissong</a:t>
            </a:r>
            <a:r>
              <a:rPr lang="en-US" dirty="0">
                <a:solidFill>
                  <a:prstClr val="black"/>
                </a:solidFill>
                <a:latin typeface="Trebuchet MS"/>
                <a:cs typeface="Trebuchet MS"/>
              </a:rPr>
              <a:t>/</a:t>
            </a:r>
            <a:endParaRPr lang="en-US" dirty="0">
              <a:latin typeface="Trebuchet MS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37062" y="5136329"/>
            <a:ext cx="357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rebuchet MS"/>
                <a:cs typeface="Trebuchet MS"/>
              </a:rPr>
              <a:t>@</a:t>
            </a:r>
            <a:r>
              <a:rPr lang="en-US" dirty="0" err="1">
                <a:latin typeface="Trebuchet MS"/>
                <a:cs typeface="Trebuchet MS"/>
              </a:rPr>
              <a:t>judyhissong</a:t>
            </a:r>
            <a:endParaRPr lang="en-US" dirty="0">
              <a:latin typeface="Trebuchet MS"/>
              <a:cs typeface="Trebuchet MS"/>
            </a:endParaRPr>
          </a:p>
        </p:txBody>
      </p:sp>
      <p:pic>
        <p:nvPicPr>
          <p:cNvPr id="16" name="Picture 15" descr="jcxo5KGoi.jpg"/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56" y="4545576"/>
            <a:ext cx="582333" cy="38624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197408" y="4550688"/>
            <a:ext cx="357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rebuchet MS"/>
                <a:cs typeface="Trebuchet MS"/>
              </a:rPr>
              <a:t>619.546.7885</a:t>
            </a:r>
          </a:p>
        </p:txBody>
      </p:sp>
      <p:pic>
        <p:nvPicPr>
          <p:cNvPr id="2" name="Picture 1" descr="Judy-Hissong-HR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221" y="665676"/>
            <a:ext cx="2410882" cy="364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23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Stealth</a:t>
            </a:r>
          </a:p>
          <a:p>
            <a:pPr lvl="1"/>
            <a:r>
              <a:rPr lang="en-US" dirty="0"/>
              <a:t>Moving carefully and quietly, to avoid being seen.</a:t>
            </a:r>
          </a:p>
          <a:p>
            <a:pPr lvl="1"/>
            <a:r>
              <a:rPr lang="en-US" dirty="0"/>
              <a:t>Act of moving, proceeding, or acting in a covert way.</a:t>
            </a:r>
          </a:p>
          <a:p>
            <a:endParaRPr lang="en-US" dirty="0"/>
          </a:p>
          <a:p>
            <a:r>
              <a:rPr lang="en-US" dirty="0"/>
              <a:t>Leadership</a:t>
            </a:r>
          </a:p>
          <a:p>
            <a:pPr lvl="1"/>
            <a:r>
              <a:rPr lang="en-US" dirty="0"/>
              <a:t>Position or function of a leader.</a:t>
            </a:r>
          </a:p>
          <a:p>
            <a:pPr lvl="2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9B0B7-DF51-4A0D-990C-8DF0C5983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D6358-DAEC-4104-A563-56E26748E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Credit doesn’t matter</a:t>
            </a:r>
          </a:p>
          <a:p>
            <a:r>
              <a:rPr lang="en-US" dirty="0"/>
              <a:t>Bring it on</a:t>
            </a:r>
          </a:p>
          <a:p>
            <a:r>
              <a:rPr lang="en-US" dirty="0"/>
              <a:t>Reliable, dependable, accountable</a:t>
            </a:r>
          </a:p>
          <a:p>
            <a:r>
              <a:rPr lang="en-US" dirty="0"/>
              <a:t>All-in</a:t>
            </a:r>
          </a:p>
        </p:txBody>
      </p:sp>
    </p:spTree>
    <p:extLst>
      <p:ext uri="{BB962C8B-B14F-4D97-AF65-F5344CB8AC3E}">
        <p14:creationId xmlns:p14="http://schemas.microsoft.com/office/powerpoint/2010/main" val="186489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 or Failure?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795272"/>
          </a:xfrm>
        </p:spPr>
        <p:txBody>
          <a:bodyPr/>
          <a:lstStyle/>
          <a:p>
            <a:r>
              <a:rPr lang="en-US" b="1" u="sng" dirty="0"/>
              <a:t>A</a:t>
            </a:r>
            <a:r>
              <a:rPr lang="en-US" dirty="0"/>
              <a:t>ttitude</a:t>
            </a:r>
          </a:p>
          <a:p>
            <a:r>
              <a:rPr lang="en-US" b="1" u="sng" dirty="0"/>
              <a:t>S</a:t>
            </a:r>
            <a:r>
              <a:rPr lang="en-US" dirty="0"/>
              <a:t>kills</a:t>
            </a:r>
          </a:p>
          <a:p>
            <a:r>
              <a:rPr lang="en-US" b="1" u="sng" dirty="0"/>
              <a:t>K</a:t>
            </a:r>
            <a:r>
              <a:rPr lang="en-US" dirty="0"/>
              <a:t>nowledge</a:t>
            </a:r>
            <a:endParaRPr lang="en-US" b="1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5221069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If you don’t know where you are going, any road will get you there.</a:t>
            </a:r>
          </a:p>
          <a:p>
            <a:pPr algn="ctr"/>
            <a:r>
              <a:rPr lang="en-US" sz="2400" dirty="0"/>
              <a:t>			- Alice in Wonderland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447800" y="4114800"/>
            <a:ext cx="1981200" cy="990600"/>
          </a:xfrm>
          <a:prstGeom prst="roundRect">
            <a:avLst/>
          </a:prstGeom>
          <a:ln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20%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562600" y="1447800"/>
            <a:ext cx="1981200" cy="990600"/>
          </a:xfrm>
          <a:prstGeom prst="round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20%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05200" y="2286000"/>
            <a:ext cx="1981200" cy="1981200"/>
          </a:xfrm>
          <a:prstGeom prst="roundRect">
            <a:avLst/>
          </a:prstGeom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60%</a:t>
            </a:r>
          </a:p>
        </p:txBody>
      </p:sp>
      <p:sp>
        <p:nvSpPr>
          <p:cNvPr id="11" name="Down Arrow 10"/>
          <p:cNvSpPr/>
          <p:nvPr/>
        </p:nvSpPr>
        <p:spPr>
          <a:xfrm>
            <a:off x="990600" y="4419600"/>
            <a:ext cx="304800" cy="609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7772400" y="1600200"/>
            <a:ext cx="228600" cy="609600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Components of Stealth Leadership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728472"/>
          </a:xfrm>
        </p:spPr>
        <p:txBody>
          <a:bodyPr>
            <a:normAutofit/>
          </a:bodyPr>
          <a:lstStyle/>
          <a:p>
            <a:pPr marL="624078" indent="-514350">
              <a:buNone/>
            </a:pPr>
            <a:r>
              <a:rPr lang="en-US" dirty="0"/>
              <a:t>1) Communication</a:t>
            </a:r>
          </a:p>
        </p:txBody>
      </p:sp>
      <p:sp>
        <p:nvSpPr>
          <p:cNvPr id="7" name="TextBox 6"/>
          <p:cNvSpPr txBox="1"/>
          <p:nvPr/>
        </p:nvSpPr>
        <p:spPr>
          <a:xfrm rot="19678892">
            <a:off x="880028" y="2877609"/>
            <a:ext cx="2704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You had me at ‘hello’</a:t>
            </a:r>
          </a:p>
          <a:p>
            <a:pPr algn="ctr"/>
            <a:r>
              <a:rPr lang="en-US" dirty="0"/>
              <a:t>93% Non Verbal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11471" y="5042800"/>
            <a:ext cx="1234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Timely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3276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Body Language</a:t>
            </a:r>
          </a:p>
        </p:txBody>
      </p:sp>
      <p:sp>
        <p:nvSpPr>
          <p:cNvPr id="10" name="TextBox 9"/>
          <p:cNvSpPr txBox="1"/>
          <p:nvPr/>
        </p:nvSpPr>
        <p:spPr>
          <a:xfrm rot="1616734">
            <a:off x="6140066" y="5034702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Eye Contact</a:t>
            </a:r>
          </a:p>
        </p:txBody>
      </p:sp>
      <p:sp>
        <p:nvSpPr>
          <p:cNvPr id="11" name="TextBox 10"/>
          <p:cNvSpPr txBox="1"/>
          <p:nvPr/>
        </p:nvSpPr>
        <p:spPr>
          <a:xfrm rot="19626848">
            <a:off x="1350936" y="4893951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Intention to connect</a:t>
            </a:r>
          </a:p>
        </p:txBody>
      </p:sp>
      <p:sp>
        <p:nvSpPr>
          <p:cNvPr id="12" name="TextBox 11"/>
          <p:cNvSpPr txBox="1"/>
          <p:nvPr/>
        </p:nvSpPr>
        <p:spPr>
          <a:xfrm rot="1276544">
            <a:off x="6172200" y="24384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Understandable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400" y="443126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Relevant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62800" y="36576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Actionable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Components of Stealth Leadership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233671"/>
          </a:xfrm>
        </p:spPr>
        <p:txBody>
          <a:bodyPr/>
          <a:lstStyle/>
          <a:p>
            <a:pPr>
              <a:buNone/>
            </a:pPr>
            <a:r>
              <a:rPr lang="en-US" dirty="0"/>
              <a:t>2) Talent Development</a:t>
            </a:r>
          </a:p>
          <a:p>
            <a:pPr>
              <a:buNone/>
            </a:pPr>
            <a:r>
              <a:rPr lang="en-US" dirty="0"/>
              <a:t>		</a:t>
            </a:r>
          </a:p>
          <a:p>
            <a:pPr>
              <a:buNone/>
            </a:pPr>
            <a:r>
              <a:rPr lang="en-US" dirty="0"/>
              <a:t>		People are the differentiator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159618"/>
              </p:ext>
            </p:extLst>
          </p:nvPr>
        </p:nvGraphicFramePr>
        <p:xfrm>
          <a:off x="1295400" y="3429000"/>
          <a:ext cx="60960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677">
                <a:tc>
                  <a:txBody>
                    <a:bodyPr/>
                    <a:lstStyle/>
                    <a:p>
                      <a:r>
                        <a:rPr lang="en-US" dirty="0"/>
                        <a:t>Physical Skills (IQ)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Mental</a:t>
                      </a:r>
                      <a:r>
                        <a:rPr lang="en-US" baseline="0" dirty="0"/>
                        <a:t> Skills (EQ)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075">
                <a:tc>
                  <a:txBody>
                    <a:bodyPr/>
                    <a:lstStyle/>
                    <a:p>
                      <a:r>
                        <a:rPr lang="en-US" dirty="0"/>
                        <a:t>    Word Processing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Communication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075">
                <a:tc>
                  <a:txBody>
                    <a:bodyPr/>
                    <a:lstStyle/>
                    <a:p>
                      <a:r>
                        <a:rPr lang="en-US" dirty="0"/>
                        <a:t>    Spreadsheets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Presence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075">
                <a:tc>
                  <a:txBody>
                    <a:bodyPr/>
                    <a:lstStyle/>
                    <a:p>
                      <a:r>
                        <a:rPr lang="en-US" dirty="0"/>
                        <a:t>   </a:t>
                      </a:r>
                      <a:r>
                        <a:rPr lang="en-US" baseline="0" dirty="0"/>
                        <a:t> Filing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Attitude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8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Components of Stealth Leadership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5384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3) Strategy &amp; Succession</a:t>
            </a:r>
          </a:p>
          <a:p>
            <a:pPr>
              <a:buNone/>
            </a:pPr>
            <a:r>
              <a:rPr lang="en-US" dirty="0"/>
              <a:t>		Can’t “make” them do it!</a:t>
            </a:r>
          </a:p>
          <a:p>
            <a:pPr>
              <a:buNone/>
            </a:pPr>
            <a:r>
              <a:rPr lang="en-US" dirty="0"/>
              <a:t>		</a:t>
            </a:r>
          </a:p>
          <a:p>
            <a:pPr>
              <a:buNone/>
            </a:pPr>
            <a:r>
              <a:rPr lang="en-US" dirty="0"/>
              <a:t>		What’s your plan?</a:t>
            </a:r>
          </a:p>
          <a:p>
            <a:pPr>
              <a:buNone/>
            </a:pPr>
            <a:r>
              <a:rPr lang="en-US" dirty="0"/>
              <a:t>			3 - 5 years ahead</a:t>
            </a:r>
          </a:p>
          <a:p>
            <a:pPr>
              <a:buNone/>
            </a:pPr>
            <a:r>
              <a:rPr lang="en-US" dirty="0"/>
              <a:t>			Coverage now</a:t>
            </a:r>
          </a:p>
          <a:p>
            <a:pPr>
              <a:buNone/>
            </a:pPr>
            <a:r>
              <a:rPr lang="en-US" dirty="0"/>
              <a:t>			Exit strategy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8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2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6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0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960"/>
                            </p:stCondLst>
                            <p:childTnLst>
                              <p:par>
                                <p:cTn id="3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440"/>
                            </p:stCondLst>
                            <p:childTnLst>
                              <p:par>
                                <p:cTn id="4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Components of Stealth Leadership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157471"/>
          </a:xfrm>
        </p:spPr>
        <p:txBody>
          <a:bodyPr/>
          <a:lstStyle/>
          <a:p>
            <a:pPr>
              <a:buNone/>
            </a:pPr>
            <a:r>
              <a:rPr lang="en-US" dirty="0"/>
              <a:t>4) Accountability</a:t>
            </a:r>
          </a:p>
          <a:p>
            <a:pPr>
              <a:buNone/>
            </a:pPr>
            <a:r>
              <a:rPr lang="en-US" dirty="0"/>
              <a:t>		Create it – </a:t>
            </a:r>
          </a:p>
          <a:p>
            <a:pPr>
              <a:buNone/>
            </a:pPr>
            <a:r>
              <a:rPr lang="en-US" dirty="0"/>
              <a:t>			For yourself</a:t>
            </a:r>
          </a:p>
          <a:p>
            <a:pPr>
              <a:buNone/>
            </a:pPr>
            <a:r>
              <a:rPr lang="en-US" dirty="0"/>
              <a:t>			</a:t>
            </a:r>
          </a:p>
          <a:p>
            <a:pPr>
              <a:buNone/>
            </a:pPr>
            <a:r>
              <a:rPr lang="en-US" dirty="0"/>
              <a:t>		Build it in your culture - </a:t>
            </a:r>
          </a:p>
          <a:p>
            <a:pPr>
              <a:buNone/>
            </a:pPr>
            <a:r>
              <a:rPr lang="en-US" dirty="0"/>
              <a:t>			With others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8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8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60"/>
                            </p:stCondLst>
                            <p:childTnLst>
                              <p:par>
                                <p:cTn id="2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440"/>
                            </p:stCondLst>
                            <p:childTnLst>
                              <p:par>
                                <p:cTn id="3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Raising Accountability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Clear vision and priorities</a:t>
            </a:r>
          </a:p>
          <a:p>
            <a:r>
              <a:rPr lang="en-US" dirty="0"/>
              <a:t>Shared ownership</a:t>
            </a:r>
          </a:p>
          <a:p>
            <a:r>
              <a:rPr lang="en-US" dirty="0"/>
              <a:t>Resolve conflicts and problems</a:t>
            </a:r>
          </a:p>
          <a:p>
            <a:r>
              <a:rPr lang="en-US" dirty="0"/>
              <a:t>Continually develop trust</a:t>
            </a:r>
          </a:p>
          <a:p>
            <a:r>
              <a:rPr lang="en-US" dirty="0"/>
              <a:t>Effective execution</a:t>
            </a:r>
          </a:p>
          <a:p>
            <a:r>
              <a:rPr lang="en-US" dirty="0"/>
              <a:t>Relentless pursuit of growth/improvement</a:t>
            </a:r>
          </a:p>
          <a:p>
            <a:r>
              <a:rPr lang="en-US" dirty="0"/>
              <a:t>Celebrate wins</a:t>
            </a:r>
          </a:p>
        </p:txBody>
      </p:sp>
    </p:spTree>
    <p:extLst>
      <p:ext uri="{BB962C8B-B14F-4D97-AF65-F5344CB8AC3E}">
        <p14:creationId xmlns:p14="http://schemas.microsoft.com/office/powerpoint/2010/main" val="12762397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LI and Nesso PPT Template-Fin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LLI and Nesso PPT Template-Final</Template>
  <TotalTime>0</TotalTime>
  <Words>299</Words>
  <Application>Microsoft Office PowerPoint</Application>
  <PresentationFormat>On-screen Show (4:3)</PresentationFormat>
  <Paragraphs>95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Trebuchet MS</vt:lpstr>
      <vt:lpstr>Verdana</vt:lpstr>
      <vt:lpstr>LLI and Nesso PPT Template-Final</vt:lpstr>
      <vt:lpstr>Stealth Leadership</vt:lpstr>
      <vt:lpstr>Definitions</vt:lpstr>
      <vt:lpstr>Qualities</vt:lpstr>
      <vt:lpstr>Success or Failure?</vt:lpstr>
      <vt:lpstr>Components of Stealth Leadership</vt:lpstr>
      <vt:lpstr>Components of Stealth Leadership</vt:lpstr>
      <vt:lpstr>Components of Stealth Leadership</vt:lpstr>
      <vt:lpstr>Components of Stealth Leadership</vt:lpstr>
      <vt:lpstr>Raising Accountability</vt:lpstr>
      <vt:lpstr>Inspiration or Perspiration?</vt:lpstr>
      <vt:lpstr>Questions?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2017-06-28T21:01:54Z</dcterms:created>
  <dcterms:modified xsi:type="dcterms:W3CDTF">2017-06-28T21:02:29Z</dcterms:modified>
</cp:coreProperties>
</file>